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66" r:id="rId3"/>
    <p:sldId id="319" r:id="rId4"/>
    <p:sldId id="320" r:id="rId5"/>
    <p:sldId id="288" r:id="rId6"/>
    <p:sldId id="305" r:id="rId7"/>
    <p:sldId id="318" r:id="rId8"/>
    <p:sldId id="321" r:id="rId9"/>
    <p:sldId id="323" r:id="rId10"/>
    <p:sldId id="304" r:id="rId11"/>
    <p:sldId id="322" r:id="rId12"/>
    <p:sldId id="291" r:id="rId13"/>
    <p:sldId id="292" r:id="rId14"/>
    <p:sldId id="293" r:id="rId15"/>
    <p:sldId id="294" r:id="rId16"/>
    <p:sldId id="313" r:id="rId17"/>
    <p:sldId id="296" r:id="rId18"/>
    <p:sldId id="297" r:id="rId19"/>
    <p:sldId id="298" r:id="rId20"/>
    <p:sldId id="299" r:id="rId21"/>
    <p:sldId id="301" r:id="rId22"/>
    <p:sldId id="302" r:id="rId23"/>
    <p:sldId id="315" r:id="rId24"/>
    <p:sldId id="268" r:id="rId25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A31"/>
    <a:srgbClr val="1F5026"/>
    <a:srgbClr val="E5A420"/>
    <a:srgbClr val="153776"/>
    <a:srgbClr val="1B1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" y="-365"/>
      </p:cViewPr>
      <p:guideLst>
        <p:guide orient="horz" pos="42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896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C466FF3-6AE4-4A9A-BA41-ACBAC4023168}" type="datetimeFigureOut">
              <a:rPr lang="en-US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AE43D5D-DE9F-491E-9778-F0FB95E39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17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6AC588D-A0C3-4CE5-AC46-6C2751CE436B}" type="datetimeFigureOut">
              <a:rPr lang="en-US"/>
              <a:pPr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0FD19E3-4924-4C09-8269-F396D1DE5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03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D64682-3D76-4629-85EC-22241245A0C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17RSC16x9_PPT_Bkgd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17RSC16x9_PPT_Bkgd_slid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2133600" y="4857750"/>
            <a:ext cx="640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000" dirty="0" smtClean="0">
                <a:solidFill>
                  <a:srgbClr val="000000"/>
                </a:solidFill>
              </a:rPr>
              <a:t>1</a:t>
            </a:r>
            <a:r>
              <a:rPr lang="en-US" sz="1000" dirty="0" smtClean="0"/>
              <a:t>82707-MS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• </a:t>
            </a:r>
            <a:r>
              <a:rPr lang="en-US" sz="1000" dirty="0" smtClean="0"/>
              <a:t>Low-dimensional tensor representations for the estimation of petrophysical parameters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 txBox="1">
            <a:spLocks/>
          </p:cNvSpPr>
          <p:nvPr/>
        </p:nvSpPr>
        <p:spPr bwMode="auto">
          <a:xfrm>
            <a:off x="381000" y="1423988"/>
            <a:ext cx="84582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Paper No</a:t>
            </a:r>
            <a:r>
              <a:rPr lang="en-US" sz="2400" b="1" dirty="0" smtClean="0">
                <a:solidFill>
                  <a:srgbClr val="000000"/>
                </a:solidFill>
              </a:rPr>
              <a:t>. SPE-1</a:t>
            </a:r>
            <a:r>
              <a:rPr lang="en-US" sz="2400" b="1" dirty="0" smtClean="0"/>
              <a:t>82707-MS </a:t>
            </a:r>
            <a:r>
              <a:rPr lang="en-US" sz="2400" b="1" dirty="0">
                <a:solidFill>
                  <a:srgbClr val="000000"/>
                </a:solidFill>
              </a:rPr>
              <a:t/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/>
              <a:t> Low-dimensional tensor representations for the estimation of petrophysical</a:t>
            </a:r>
          </a:p>
          <a:p>
            <a:pPr algn="ctr"/>
            <a:r>
              <a:rPr lang="en-US" sz="2400" b="1" dirty="0"/>
              <a:t>reservoir parameters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22" name="Subtitle 2"/>
          <p:cNvSpPr txBox="1">
            <a:spLocks/>
          </p:cNvSpPr>
          <p:nvPr/>
        </p:nvSpPr>
        <p:spPr bwMode="auto">
          <a:xfrm>
            <a:off x="381000" y="3154363"/>
            <a:ext cx="84582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Edwin Insuasty </a:t>
            </a:r>
            <a:r>
              <a:rPr lang="en-US" dirty="0"/>
              <a:t>, Eindhoven University of Technology (EUT), </a:t>
            </a:r>
            <a:r>
              <a:rPr lang="en-US" dirty="0" smtClean="0"/>
              <a:t>Paul Van </a:t>
            </a:r>
            <a:r>
              <a:rPr lang="en-US" dirty="0"/>
              <a:t>den Hof, EUT, </a:t>
            </a:r>
            <a:r>
              <a:rPr lang="en-US" dirty="0" err="1" smtClean="0"/>
              <a:t>Siep</a:t>
            </a:r>
            <a:r>
              <a:rPr lang="en-US" dirty="0" smtClean="0"/>
              <a:t> Weiland</a:t>
            </a:r>
            <a:r>
              <a:rPr lang="en-US" dirty="0"/>
              <a:t>, EUT, </a:t>
            </a:r>
            <a:r>
              <a:rPr lang="en-US" u="sng" dirty="0" smtClean="0"/>
              <a:t>Jan-Dirk Jansen, Delft </a:t>
            </a:r>
            <a:r>
              <a:rPr lang="en-US" u="sng" dirty="0"/>
              <a:t>University of Technology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217505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3959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10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738" y="1053138"/>
            <a:ext cx="861278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nl-NL" sz="2000" dirty="0" err="1" smtClean="0">
                <a:solidFill>
                  <a:schemeClr val="tx1"/>
                </a:solidFill>
              </a:rPr>
              <a:t>Example</a:t>
            </a:r>
            <a:r>
              <a:rPr lang="nl-NL" sz="2000" dirty="0" smtClean="0">
                <a:solidFill>
                  <a:schemeClr val="tx1"/>
                </a:solidFill>
              </a:rPr>
              <a:t>: 60 x 60 x 7 = 25200 </a:t>
            </a:r>
            <a:r>
              <a:rPr lang="nl-NL" sz="2000" dirty="0" err="1" smtClean="0">
                <a:solidFill>
                  <a:schemeClr val="tx1"/>
                </a:solidFill>
              </a:rPr>
              <a:t>gridblocks</a:t>
            </a:r>
            <a:r>
              <a:rPr lang="nl-NL" sz="2000" dirty="0" smtClean="0">
                <a:solidFill>
                  <a:schemeClr val="tx1"/>
                </a:solidFill>
              </a:rPr>
              <a:t>; </a:t>
            </a:r>
            <a:r>
              <a:rPr lang="nl-NL" sz="2000" dirty="0" smtClean="0"/>
              <a:t>100 </a:t>
            </a:r>
            <a:r>
              <a:rPr lang="nl-NL" sz="2000" dirty="0" err="1" smtClean="0"/>
              <a:t>realizations</a:t>
            </a:r>
            <a:r>
              <a:rPr lang="nl-NL" sz="2000" dirty="0" smtClean="0"/>
              <a:t> of </a:t>
            </a:r>
            <a:r>
              <a:rPr lang="nl-NL" sz="2000" dirty="0" err="1" smtClean="0"/>
              <a:t>permeability</a:t>
            </a:r>
            <a:endParaRPr lang="nl-NL" sz="20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21321" r="8927" b="31523"/>
          <a:stretch/>
        </p:blipFill>
        <p:spPr bwMode="auto">
          <a:xfrm>
            <a:off x="407126" y="1484205"/>
            <a:ext cx="8508274" cy="283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528" y="4324350"/>
            <a:ext cx="8310991" cy="4572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dirty="0" smtClean="0"/>
              <a:t>       20.16 MB                          </a:t>
            </a:r>
            <a:r>
              <a:rPr lang="en-US" dirty="0" smtClean="0">
                <a:solidFill>
                  <a:schemeClr val="accent2"/>
                </a:solidFill>
              </a:rPr>
              <a:t>12.17 </a:t>
            </a:r>
            <a:r>
              <a:rPr lang="en-US" dirty="0">
                <a:solidFill>
                  <a:schemeClr val="accent2"/>
                </a:solidFill>
              </a:rPr>
              <a:t>MB (60.3</a:t>
            </a:r>
            <a:r>
              <a:rPr lang="en-US" dirty="0" smtClean="0">
                <a:solidFill>
                  <a:schemeClr val="accent2"/>
                </a:solidFill>
              </a:rPr>
              <a:t>%)                     </a:t>
            </a:r>
            <a:r>
              <a:rPr lang="en-US" dirty="0" smtClean="0"/>
              <a:t>0.53 </a:t>
            </a:r>
            <a:r>
              <a:rPr lang="en-US" dirty="0"/>
              <a:t>MB </a:t>
            </a:r>
            <a:r>
              <a:rPr lang="en-US" dirty="0" smtClean="0"/>
              <a:t>(2.6%)										</a:t>
            </a:r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312738" y="514350"/>
            <a:ext cx="8602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Low-Rank Approximation: SVD (Rank 60) and Tensor Decomposition</a:t>
            </a:r>
            <a:endParaRPr lang="nl-NL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12738" y="4244865"/>
            <a:ext cx="8678862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0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4953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Directional Approximation Errors</a:t>
            </a:r>
            <a:endParaRPr lang="nl-NL" sz="2000" b="1" dirty="0"/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11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7" descr="tensor_error.jpg"/>
          <p:cNvPicPr>
            <a:picLocks noChangeAspect="1"/>
          </p:cNvPicPr>
          <p:nvPr/>
        </p:nvPicPr>
        <p:blipFill>
          <a:blip r:embed="rId2" cstate="print"/>
          <a:srcRect t="9518" r="51667" b="12517"/>
          <a:stretch>
            <a:fillRect/>
          </a:stretch>
        </p:blipFill>
        <p:spPr>
          <a:xfrm>
            <a:off x="381000" y="895350"/>
            <a:ext cx="4320000" cy="3873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6800" y="1352550"/>
            <a:ext cx="396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Approximation </a:t>
            </a:r>
            <a:r>
              <a:rPr lang="en-US" sz="2000" dirty="0"/>
              <a:t>of the </a:t>
            </a:r>
            <a:r>
              <a:rPr lang="en-US" sz="2000" i="1" dirty="0"/>
              <a:t>y</a:t>
            </a:r>
            <a:r>
              <a:rPr lang="en-US" sz="2000" b="1" dirty="0"/>
              <a:t> </a:t>
            </a:r>
            <a:r>
              <a:rPr lang="en-US" sz="2000" dirty="0"/>
              <a:t>coordinate requires fewer basis functions than the one for the </a:t>
            </a:r>
            <a:r>
              <a:rPr lang="en-US" sz="2000" i="1" dirty="0"/>
              <a:t>x</a:t>
            </a:r>
            <a:r>
              <a:rPr lang="en-US" sz="2000" b="1" dirty="0"/>
              <a:t> </a:t>
            </a:r>
            <a:r>
              <a:rPr lang="en-US" sz="2000" dirty="0"/>
              <a:t>coordinate to achieve the same </a:t>
            </a:r>
            <a:r>
              <a:rPr lang="en-US" sz="2000" dirty="0" smtClean="0"/>
              <a:t>error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Related to channel orientation</a:t>
            </a:r>
            <a:endParaRPr lang="en-US" sz="20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Gives opportunity to selectively truncate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228600" y="51435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Tensor </a:t>
            </a:r>
            <a:r>
              <a:rPr lang="en-US" sz="2000" b="1" dirty="0" err="1" smtClean="0">
                <a:solidFill>
                  <a:srgbClr val="000000"/>
                </a:solidFill>
                <a:cs typeface="Arial" pitchFamily="34" charset="0"/>
              </a:rPr>
              <a:t>Reparameterization</a:t>
            </a: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 of Grid Block Parameters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3813" t="-9195"/>
          <a:stretch>
            <a:fillRect/>
          </a:stretch>
        </p:blipFill>
        <p:spPr bwMode="auto">
          <a:xfrm>
            <a:off x="2505075" y="1869283"/>
            <a:ext cx="1838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362" y="2143125"/>
            <a:ext cx="2505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72863"/>
          <a:stretch>
            <a:fillRect/>
          </a:stretch>
        </p:blipFill>
        <p:spPr bwMode="auto">
          <a:xfrm>
            <a:off x="600075" y="1945483"/>
            <a:ext cx="1905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03738" y="2190750"/>
            <a:ext cx="113506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nl-NL" sz="2000" dirty="0" err="1" smtClean="0"/>
              <a:t>where</a:t>
            </a:r>
            <a:endParaRPr lang="nl-NL" sz="2000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218" y="1053138"/>
            <a:ext cx="861278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nl-NL" sz="2000" dirty="0" smtClean="0">
                <a:solidFill>
                  <a:schemeClr val="tx1"/>
                </a:solidFill>
              </a:rPr>
              <a:t>Low-rank tensor </a:t>
            </a:r>
            <a:r>
              <a:rPr lang="nl-NL" sz="2000" dirty="0" err="1" smtClean="0">
                <a:solidFill>
                  <a:schemeClr val="tx1"/>
                </a:solidFill>
              </a:rPr>
              <a:t>approximation</a:t>
            </a:r>
            <a:r>
              <a:rPr lang="nl-NL" sz="2000" dirty="0" smtClean="0">
                <a:solidFill>
                  <a:schemeClr val="tx1"/>
                </a:solidFill>
              </a:rPr>
              <a:t> of </a:t>
            </a:r>
            <a:r>
              <a:rPr lang="nl-NL" sz="2000" dirty="0" err="1" smtClean="0">
                <a:solidFill>
                  <a:schemeClr val="tx1"/>
                </a:solidFill>
              </a:rPr>
              <a:t>one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</a:rPr>
              <a:t>realization</a:t>
            </a:r>
            <a:r>
              <a:rPr lang="nl-NL" sz="20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" name="Oval 13"/>
          <p:cNvSpPr/>
          <p:nvPr/>
        </p:nvSpPr>
        <p:spPr>
          <a:xfrm>
            <a:off x="3139440" y="2183606"/>
            <a:ext cx="134112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3409950"/>
            <a:ext cx="3581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All the </a:t>
            </a:r>
            <a:r>
              <a:rPr lang="nl-NL" dirty="0" err="1" smtClean="0">
                <a:solidFill>
                  <a:schemeClr val="tx1"/>
                </a:solidFill>
              </a:rPr>
              <a:t>realizations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share</a:t>
            </a:r>
            <a:r>
              <a:rPr lang="nl-NL" dirty="0" smtClean="0">
                <a:solidFill>
                  <a:schemeClr val="tx1"/>
                </a:solidFill>
              </a:rPr>
              <a:t> the</a:t>
            </a:r>
          </a:p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same</a:t>
            </a:r>
            <a:r>
              <a:rPr lang="nl-NL" dirty="0" smtClean="0">
                <a:solidFill>
                  <a:schemeClr val="tx1"/>
                </a:solidFill>
              </a:rPr>
              <a:t> basis </a:t>
            </a:r>
            <a:r>
              <a:rPr lang="nl-NL" dirty="0" err="1" smtClean="0">
                <a:solidFill>
                  <a:schemeClr val="tx1"/>
                </a:solidFill>
              </a:rPr>
              <a:t>functions</a:t>
            </a:r>
            <a:r>
              <a:rPr lang="nl-NL" dirty="0" smtClean="0">
                <a:solidFill>
                  <a:schemeClr val="tx1"/>
                </a:solidFill>
              </a:rPr>
              <a:t>!</a:t>
            </a:r>
          </a:p>
        </p:txBody>
      </p:sp>
      <p:cxnSp>
        <p:nvCxnSpPr>
          <p:cNvPr id="17" name="Straight Arrow Connector 16"/>
          <p:cNvCxnSpPr>
            <a:stCxn id="14" idx="4"/>
            <a:endCxn id="15" idx="0"/>
          </p:cNvCxnSpPr>
          <p:nvPr/>
        </p:nvCxnSpPr>
        <p:spPr>
          <a:xfrm flipH="1">
            <a:off x="2247900" y="2640806"/>
            <a:ext cx="1562100" cy="769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3409950"/>
            <a:ext cx="3581400" cy="11430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Parameterization</a:t>
            </a:r>
            <a:r>
              <a:rPr lang="nl-NL" dirty="0" smtClean="0"/>
              <a:t> </a:t>
            </a:r>
            <a:r>
              <a:rPr lang="nl-NL" dirty="0" err="1" smtClean="0">
                <a:solidFill>
                  <a:schemeClr val="tx1"/>
                </a:solidFill>
              </a:rPr>
              <a:t>through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NL" dirty="0" err="1" smtClean="0"/>
              <a:t>letting</a:t>
            </a:r>
            <a:r>
              <a:rPr lang="nl-NL" dirty="0" smtClean="0"/>
              <a:t> the </a:t>
            </a:r>
            <a:r>
              <a:rPr lang="nl-NL" dirty="0" err="1" smtClean="0"/>
              <a:t>coefficients</a:t>
            </a:r>
            <a:r>
              <a:rPr lang="nl-NL" dirty="0" smtClean="0"/>
              <a:t>    </a:t>
            </a:r>
            <a:br>
              <a:rPr lang="nl-NL" dirty="0" smtClean="0"/>
            </a:b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free parameters.  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4306" y="3788577"/>
            <a:ext cx="361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5867400" y="2647950"/>
            <a:ext cx="838200" cy="659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133850"/>
            <a:ext cx="361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Title 8"/>
          <p:cNvSpPr txBox="1">
            <a:spLocks/>
          </p:cNvSpPr>
          <p:nvPr/>
        </p:nvSpPr>
        <p:spPr bwMode="auto">
          <a:xfrm>
            <a:off x="0" y="5143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General Formulation of </a:t>
            </a:r>
            <a:r>
              <a:rPr lang="en-US" sz="2000" b="1" dirty="0" err="1" smtClean="0">
                <a:solidFill>
                  <a:srgbClr val="000000"/>
                </a:solidFill>
                <a:cs typeface="Arial" pitchFamily="34" charset="0"/>
              </a:rPr>
              <a:t>EnKF</a:t>
            </a: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 With Tensor Parameterization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459382" y="1083325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13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47750"/>
            <a:ext cx="861278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nl-NL" sz="2000" dirty="0" smtClean="0">
                <a:solidFill>
                  <a:schemeClr val="tx1"/>
                </a:solidFill>
              </a:rPr>
              <a:t>           Reservoir </a:t>
            </a:r>
            <a:r>
              <a:rPr lang="nl-NL" sz="2000" dirty="0" smtClean="0">
                <a:solidFill>
                  <a:schemeClr val="tx1"/>
                </a:solidFill>
              </a:rPr>
              <a:t>model:		     </a:t>
            </a:r>
            <a:r>
              <a:rPr lang="nl-NL" sz="2000" dirty="0" smtClean="0">
                <a:solidFill>
                  <a:schemeClr val="tx1"/>
                </a:solidFill>
              </a:rPr>
              <a:t> 	and  </a:t>
            </a:r>
            <a:r>
              <a:rPr lang="nl-NL" sz="2000" dirty="0" smtClean="0">
                <a:solidFill>
                  <a:schemeClr val="tx1"/>
                </a:solidFill>
              </a:rPr>
              <a:t>model </a:t>
            </a:r>
            <a:r>
              <a:rPr lang="nl-NL" sz="2000" dirty="0" smtClean="0">
                <a:solidFill>
                  <a:schemeClr val="tx1"/>
                </a:solidFill>
              </a:rPr>
              <a:t>output          </a:t>
            </a:r>
            <a:r>
              <a:rPr lang="nl-NL" sz="2000" dirty="0" smtClean="0">
                <a:solidFill>
                  <a:schemeClr val="tx1"/>
                </a:solidFill>
              </a:rPr>
              <a:t>	</a:t>
            </a:r>
            <a:r>
              <a:rPr lang="nl-NL" sz="2000" dirty="0" smtClean="0">
                <a:solidFill>
                  <a:schemeClr val="tx1"/>
                </a:solidFill>
              </a:rPr>
              <a:t>               ,</a:t>
            </a:r>
            <a:r>
              <a:rPr lang="nl-NL" sz="2000" dirty="0" smtClean="0">
                <a:solidFill>
                  <a:schemeClr val="tx1"/>
                </a:solidFill>
              </a:rPr>
              <a:t>	</a:t>
            </a:r>
          </a:p>
          <a:p>
            <a:endParaRPr lang="nl-NL" sz="2000" dirty="0" smtClean="0"/>
          </a:p>
          <a:p>
            <a:endParaRPr lang="nl-NL" sz="20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8269" y="1669018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reservoir states (pressures, saturations)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3747" y="1973818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control variables (bottom hole pressures, well rates)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26041" y="2478641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</a:t>
            </a:r>
            <a:r>
              <a:rPr lang="en-US" dirty="0" err="1" smtClean="0"/>
              <a:t>petrophysical</a:t>
            </a:r>
            <a:r>
              <a:rPr lang="en-US" dirty="0" smtClean="0"/>
              <a:t> parameters (perms, porosities)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075" y="2447925"/>
            <a:ext cx="2628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648909" y="3706148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where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 is the vector</a:t>
            </a:r>
            <a:br>
              <a:rPr lang="en-US" sz="2000" dirty="0" smtClean="0"/>
            </a:br>
            <a:r>
              <a:rPr lang="en-US" sz="2000" dirty="0" smtClean="0"/>
              <a:t> of parameters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8925" y="3181350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Augmented state vector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55748"/>
              </p:ext>
            </p:extLst>
          </p:nvPr>
        </p:nvGraphicFramePr>
        <p:xfrm>
          <a:off x="1193800" y="3511550"/>
          <a:ext cx="4216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2108160" imgH="622080" progId="Equation.DSMT4">
                  <p:embed/>
                </p:oleObj>
              </mc:Choice>
              <mc:Fallback>
                <p:oleObj name="Equation" r:id="rId5" imgW="2108160" imgH="622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511550"/>
                        <a:ext cx="4216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20563"/>
              </p:ext>
            </p:extLst>
          </p:nvPr>
        </p:nvGraphicFramePr>
        <p:xfrm>
          <a:off x="2990462" y="1045157"/>
          <a:ext cx="190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7" imgW="952200" imgH="215640" progId="Equation.DSMT4">
                  <p:embed/>
                </p:oleObj>
              </mc:Choice>
              <mc:Fallback>
                <p:oleObj name="Equation" r:id="rId7" imgW="95220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462" y="1045157"/>
                        <a:ext cx="1905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869709"/>
              </p:ext>
            </p:extLst>
          </p:nvPr>
        </p:nvGraphicFramePr>
        <p:xfrm>
          <a:off x="6975669" y="1057081"/>
          <a:ext cx="170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9" imgW="850680" imgH="215640" progId="Equation.DSMT4">
                  <p:embed/>
                </p:oleObj>
              </mc:Choice>
              <mc:Fallback>
                <p:oleObj name="Equation" r:id="rId9" imgW="85068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669" y="1057081"/>
                        <a:ext cx="170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65537"/>
              </p:ext>
            </p:extLst>
          </p:nvPr>
        </p:nvGraphicFramePr>
        <p:xfrm>
          <a:off x="1090047" y="1676012"/>
          <a:ext cx="329760" cy="38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1" imgW="164880" imgH="190440" progId="Equation.DSMT4">
                  <p:embed/>
                </p:oleObj>
              </mc:Choice>
              <mc:Fallback>
                <p:oleObj name="Equation" r:id="rId11" imgW="16488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047" y="1676012"/>
                        <a:ext cx="329760" cy="380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916600"/>
              </p:ext>
            </p:extLst>
          </p:nvPr>
        </p:nvGraphicFramePr>
        <p:xfrm>
          <a:off x="1089643" y="2001026"/>
          <a:ext cx="3286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3" imgW="164880" imgH="190440" progId="Equation.DSMT4">
                  <p:embed/>
                </p:oleObj>
              </mc:Choice>
              <mc:Fallback>
                <p:oleObj name="Equation" r:id="rId13" imgW="16488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643" y="2001026"/>
                        <a:ext cx="3286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Example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47750"/>
            <a:ext cx="7371777" cy="5067816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b="1" dirty="0"/>
              <a:t>Model:</a:t>
            </a:r>
          </a:p>
          <a:p>
            <a:pPr marL="303912" indent="-303912">
              <a:buFont typeface="Arial" panose="020B0604020202020204" pitchFamily="34" charset="0"/>
              <a:buChar char="•"/>
            </a:pPr>
            <a:r>
              <a:rPr lang="en-US" dirty="0" smtClean="0"/>
              <a:t>Stanford </a:t>
            </a:r>
            <a:r>
              <a:rPr lang="en-US" dirty="0"/>
              <a:t>data set (3600 grid cells)</a:t>
            </a:r>
          </a:p>
          <a:p>
            <a:pPr marL="303912" indent="-303912">
              <a:buFont typeface="Arial" panose="020B0604020202020204" pitchFamily="34" charset="0"/>
              <a:buChar char="•"/>
            </a:pPr>
            <a:r>
              <a:rPr lang="en-US" dirty="0"/>
              <a:t>Ensemble size: 100 </a:t>
            </a:r>
            <a:r>
              <a:rPr lang="en-US" dirty="0" smtClean="0"/>
              <a:t>realizations</a:t>
            </a:r>
          </a:p>
          <a:p>
            <a:pPr marL="303912" indent="-303912">
              <a:buFont typeface="Arial" panose="020B0604020202020204" pitchFamily="34" charset="0"/>
              <a:buChar char="•"/>
            </a:pPr>
            <a:r>
              <a:rPr lang="en-US" dirty="0" err="1" smtClean="0"/>
              <a:t>Waterflooding</a:t>
            </a:r>
            <a:r>
              <a:rPr lang="en-US" dirty="0" smtClean="0"/>
              <a:t>: 12 producers, 4 injectors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Computer Assisted History Matching: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Estimated parameter: Permeability</a:t>
            </a:r>
            <a:endParaRPr lang="en-US" dirty="0"/>
          </a:p>
          <a:p>
            <a:pPr marL="303912" indent="-303912">
              <a:buFont typeface="Arial" panose="020B0604020202020204" pitchFamily="34" charset="0"/>
              <a:buChar char="•"/>
            </a:pPr>
            <a:r>
              <a:rPr lang="en-US" dirty="0" smtClean="0"/>
              <a:t>Simulation </a:t>
            </a:r>
            <a:r>
              <a:rPr lang="en-US" dirty="0"/>
              <a:t>time: 15 years</a:t>
            </a:r>
          </a:p>
          <a:p>
            <a:pPr marL="303912" indent="-303912">
              <a:buFont typeface="Arial" panose="020B0604020202020204" pitchFamily="34" charset="0"/>
              <a:buChar char="•"/>
            </a:pPr>
            <a:r>
              <a:rPr lang="en-US" dirty="0"/>
              <a:t>Final update time: 6 year</a:t>
            </a:r>
          </a:p>
          <a:p>
            <a:pPr marL="303912" indent="-303912">
              <a:buFont typeface="Arial" panose="020B0604020202020204" pitchFamily="34" charset="0"/>
              <a:buChar char="•"/>
            </a:pPr>
            <a:r>
              <a:rPr lang="en-US" dirty="0"/>
              <a:t>Update time interval: 2 year</a:t>
            </a:r>
          </a:p>
          <a:p>
            <a:pPr marL="303912" indent="-303912">
              <a:buFont typeface="Arial" panose="020B0604020202020204" pitchFamily="34" charset="0"/>
              <a:buChar char="•"/>
            </a:pPr>
            <a:r>
              <a:rPr lang="en-US" dirty="0"/>
              <a:t>Measurement time interval: 3 </a:t>
            </a:r>
            <a:r>
              <a:rPr lang="en-US" dirty="0" smtClean="0"/>
              <a:t>month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rates and pressures)</a:t>
            </a:r>
          </a:p>
          <a:p>
            <a:endParaRPr lang="en-US" dirty="0"/>
          </a:p>
          <a:p>
            <a:endParaRPr lang="en-US" dirty="0"/>
          </a:p>
          <a:p>
            <a:pPr marL="253260" indent="-25326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0168" y="1104902"/>
            <a:ext cx="3060000" cy="30952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Example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15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47750"/>
            <a:ext cx="7086600" cy="4529207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endParaRPr lang="en-US" sz="1700" b="1" dirty="0" smtClean="0"/>
          </a:p>
          <a:p>
            <a:r>
              <a:rPr lang="en-US" sz="1700" b="1" dirty="0" smtClean="0"/>
              <a:t>Experiments:</a:t>
            </a:r>
          </a:p>
          <a:p>
            <a:endParaRPr lang="en-US" sz="17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/>
              <a:t>CAHM with grid-based permeability</a:t>
            </a:r>
            <a:br>
              <a:rPr lang="en-US" sz="1700" dirty="0" smtClean="0"/>
            </a:br>
            <a:r>
              <a:rPr lang="en-US" sz="1700" dirty="0" smtClean="0"/>
              <a:t>(3600 parameters)</a:t>
            </a:r>
            <a:br>
              <a:rPr lang="en-US" sz="1700" dirty="0" smtClean="0"/>
            </a:br>
            <a:endParaRPr lang="en-US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/>
              <a:t>CAHM with PCA parameterization</a:t>
            </a:r>
            <a:br>
              <a:rPr lang="en-US" sz="1700" dirty="0" smtClean="0"/>
            </a:br>
            <a:r>
              <a:rPr lang="en-US" sz="1700" dirty="0" smtClean="0"/>
              <a:t>(50 parameters)</a:t>
            </a:r>
            <a:br>
              <a:rPr lang="en-US" sz="1700" dirty="0" smtClean="0"/>
            </a:br>
            <a:endParaRPr lang="en-US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/>
              <a:t>CAHM with tensor parameterization</a:t>
            </a:r>
            <a:br>
              <a:rPr lang="en-US" sz="1700" dirty="0" smtClean="0"/>
            </a:br>
            <a:r>
              <a:rPr lang="en-US" sz="1700" dirty="0" smtClean="0"/>
              <a:t>(50 parameters)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253260" indent="-253260"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nl-NL" sz="1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4931" y="1109838"/>
            <a:ext cx="3060000" cy="30952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Model Updates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16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16607"/>
            <a:ext cx="8640000" cy="452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Model Updates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17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16607"/>
            <a:ext cx="8640000" cy="452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0" y="716607"/>
            <a:ext cx="8640000" cy="452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Total rates: Well 5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18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409950"/>
            <a:ext cx="4495800" cy="10668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predictions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parameterization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No </a:t>
            </a:r>
            <a:r>
              <a:rPr lang="nl-NL" dirty="0" err="1" smtClean="0"/>
              <a:t>clear</a:t>
            </a:r>
            <a:r>
              <a:rPr lang="nl-NL" dirty="0" smtClean="0"/>
              <a:t> benefit of tensor over PCA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0" y="716607"/>
            <a:ext cx="8640000" cy="452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Total Rates: Well 11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19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409950"/>
            <a:ext cx="4495800" cy="10668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predictions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parameterization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No </a:t>
            </a:r>
            <a:r>
              <a:rPr lang="nl-NL" dirty="0" err="1" smtClean="0"/>
              <a:t>clear</a:t>
            </a:r>
            <a:r>
              <a:rPr lang="nl-NL" dirty="0" smtClean="0"/>
              <a:t> benefit of tensor over PCA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Introduction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304800" y="1085850"/>
            <a:ext cx="8534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Setting:	</a:t>
            </a: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Computer-assisted history </a:t>
            </a: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matching (CAHM)</a:t>
            </a:r>
            <a:endParaRPr lang="en-GB" dirty="0">
              <a:solidFill>
                <a:srgbClr val="FF0000"/>
              </a:solidFill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Topic:	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Reparameterization</a:t>
            </a:r>
            <a:r>
              <a:rPr lang="en-US" dirty="0">
                <a:cs typeface="Arial" pitchFamily="34" charset="0"/>
              </a:rPr>
              <a:t> of </a:t>
            </a:r>
            <a:r>
              <a:rPr lang="en-US" dirty="0" err="1">
                <a:cs typeface="Arial" pitchFamily="34" charset="0"/>
              </a:rPr>
              <a:t>petrophysical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gridblock</a:t>
            </a:r>
            <a:r>
              <a:rPr lang="en-US" dirty="0">
                <a:cs typeface="Arial" pitchFamily="34" charset="0"/>
              </a:rPr>
              <a:t> properties </a:t>
            </a:r>
            <a:r>
              <a:rPr lang="en-US" dirty="0" smtClean="0">
                <a:cs typeface="Arial" pitchFamily="34" charset="0"/>
              </a:rPr>
              <a:t>					(permeabilities, porosities</a:t>
            </a:r>
            <a:r>
              <a:rPr lang="en-US" dirty="0">
                <a:cs typeface="Arial" pitchFamily="34" charset="0"/>
              </a:rPr>
              <a:t>)</a:t>
            </a: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Motivation:</a:t>
            </a:r>
          </a:p>
          <a:p>
            <a:pPr marL="800100" lvl="1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CAHM </a:t>
            </a:r>
            <a:r>
              <a:rPr lang="en-GB" dirty="0">
                <a:cs typeface="Arial" pitchFamily="34" charset="0"/>
              </a:rPr>
              <a:t>of grid block parameters is </a:t>
            </a:r>
            <a:r>
              <a:rPr lang="en-GB" dirty="0" smtClean="0">
                <a:cs typeface="Arial" pitchFamily="34" charset="0"/>
              </a:rPr>
              <a:t>an ill-posed problem; </a:t>
            </a:r>
            <a:r>
              <a:rPr lang="en-GB" dirty="0">
                <a:cs typeface="Arial" pitchFamily="34" charset="0"/>
              </a:rPr>
              <a:t>therefore we need regularisation (usually in Bayesian framework with a prior ensemble) </a:t>
            </a:r>
          </a:p>
          <a:p>
            <a:pPr marL="800100" lvl="1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err="1">
                <a:cs typeface="Arial" pitchFamily="34" charset="0"/>
              </a:rPr>
              <a:t>Reparameterization</a:t>
            </a:r>
            <a:r>
              <a:rPr lang="en-GB" dirty="0">
                <a:cs typeface="Arial" pitchFamily="34" charset="0"/>
              </a:rPr>
              <a:t> to reduce the number of parameters to be matched</a:t>
            </a:r>
            <a:br>
              <a:rPr lang="en-GB" dirty="0">
                <a:cs typeface="Arial" pitchFamily="34" charset="0"/>
              </a:rPr>
            </a:b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is an alternative to regularization</a:t>
            </a:r>
          </a:p>
          <a:p>
            <a:pPr marL="800100" lvl="1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err="1">
                <a:cs typeface="Arial" pitchFamily="34" charset="0"/>
              </a:rPr>
              <a:t>Reparameterization</a:t>
            </a:r>
            <a:r>
              <a:rPr lang="en-GB" dirty="0">
                <a:cs typeface="Arial" pitchFamily="34" charset="0"/>
              </a:rPr>
              <a:t> in terms of the dominant spatial patterns of </a:t>
            </a:r>
            <a:r>
              <a:rPr lang="en-GB" dirty="0" err="1">
                <a:cs typeface="Arial" pitchFamily="34" charset="0"/>
              </a:rPr>
              <a:t>petrophysical</a:t>
            </a:r>
            <a:r>
              <a:rPr lang="en-GB" dirty="0">
                <a:cs typeface="Arial" pitchFamily="34" charset="0"/>
              </a:rPr>
              <a:t> parameters </a:t>
            </a:r>
            <a:r>
              <a:rPr lang="en-GB" dirty="0">
                <a:solidFill>
                  <a:srgbClr val="FF0000"/>
                </a:solidFill>
                <a:cs typeface="Arial" pitchFamily="34" charset="0"/>
              </a:rPr>
              <a:t>helps to build better </a:t>
            </a: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priors</a:t>
            </a:r>
            <a:endParaRPr lang="en-US" dirty="0"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7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6607"/>
            <a:ext cx="8640000" cy="452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Water Cut: Well 9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20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86150"/>
            <a:ext cx="4674198" cy="8382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nl-NL" dirty="0" smtClean="0"/>
              <a:t>Water </a:t>
            </a:r>
            <a:r>
              <a:rPr lang="nl-NL" dirty="0" err="1" smtClean="0"/>
              <a:t>breakthrough</a:t>
            </a:r>
            <a:r>
              <a:rPr lang="nl-NL" dirty="0" smtClean="0"/>
              <a:t> information</a:t>
            </a:r>
            <a:br>
              <a:rPr lang="nl-NL" dirty="0" smtClean="0"/>
            </a:br>
            <a:r>
              <a:rPr lang="nl-NL" dirty="0" smtClean="0"/>
              <a:t>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measurements</a:t>
            </a:r>
            <a:endParaRPr lang="nl-NL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6607"/>
            <a:ext cx="8640000" cy="452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Water cut: Well 5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21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486150"/>
            <a:ext cx="4674198" cy="8382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nl-NL" dirty="0" smtClean="0"/>
              <a:t>No water </a:t>
            </a:r>
            <a:r>
              <a:rPr lang="nl-NL" dirty="0" err="1" smtClean="0"/>
              <a:t>breakthrough</a:t>
            </a:r>
            <a:r>
              <a:rPr lang="nl-NL" dirty="0" smtClean="0"/>
              <a:t> information</a:t>
            </a:r>
            <a:br>
              <a:rPr lang="nl-NL" dirty="0" smtClean="0"/>
            </a:br>
            <a:r>
              <a:rPr lang="nl-NL" dirty="0" smtClean="0"/>
              <a:t>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measurements</a:t>
            </a:r>
            <a:endParaRPr lang="nl-NL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Conclusions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22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65487"/>
            <a:ext cx="8229600" cy="37035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Tensor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representation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of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petrophysical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grid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block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properties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:</a:t>
            </a:r>
          </a:p>
          <a:p>
            <a:pPr marL="800100" lvl="1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Very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efficient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in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terms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of storage</a:t>
            </a:r>
          </a:p>
          <a:p>
            <a:pPr marL="800100" lvl="1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000" dirty="0" err="1" smtClean="0">
                <a:cs typeface="Arial" pitchFamily="34" charset="0"/>
              </a:rPr>
              <a:t>Maintains</a:t>
            </a:r>
            <a:r>
              <a:rPr lang="nl-NL" sz="2000" dirty="0" smtClean="0">
                <a:cs typeface="Arial" pitchFamily="34" charset="0"/>
              </a:rPr>
              <a:t> </a:t>
            </a:r>
            <a:r>
              <a:rPr lang="nl-NL" sz="2000" dirty="0" err="1" smtClean="0">
                <a:cs typeface="Arial" pitchFamily="34" charset="0"/>
              </a:rPr>
              <a:t>spatial</a:t>
            </a:r>
            <a:r>
              <a:rPr lang="nl-NL" sz="2000" dirty="0" smtClean="0">
                <a:cs typeface="Arial" pitchFamily="34" charset="0"/>
              </a:rPr>
              <a:t> </a:t>
            </a:r>
            <a:r>
              <a:rPr lang="nl-NL" sz="2000" dirty="0" err="1" smtClean="0">
                <a:cs typeface="Arial" pitchFamily="34" charset="0"/>
              </a:rPr>
              <a:t>properties</a:t>
            </a:r>
            <a:r>
              <a:rPr lang="nl-NL" sz="2000" dirty="0" smtClean="0">
                <a:cs typeface="Arial" pitchFamily="34" charset="0"/>
              </a:rPr>
              <a:t> </a:t>
            </a:r>
            <a:r>
              <a:rPr lang="nl-NL" sz="2000" dirty="0" err="1" smtClean="0">
                <a:cs typeface="Arial" pitchFamily="34" charset="0"/>
              </a:rPr>
              <a:t>much</a:t>
            </a:r>
            <a:r>
              <a:rPr lang="nl-NL" sz="2000" dirty="0" smtClean="0">
                <a:cs typeface="Arial" pitchFamily="34" charset="0"/>
              </a:rPr>
              <a:t> </a:t>
            </a:r>
            <a:r>
              <a:rPr lang="nl-NL" sz="2000" dirty="0" err="1" smtClean="0">
                <a:cs typeface="Arial" pitchFamily="34" charset="0"/>
              </a:rPr>
              <a:t>better</a:t>
            </a:r>
            <a:r>
              <a:rPr lang="nl-NL" sz="2000" dirty="0" smtClean="0">
                <a:cs typeface="Arial" pitchFamily="34" charset="0"/>
              </a:rPr>
              <a:t> </a:t>
            </a:r>
            <a:r>
              <a:rPr lang="nl-NL" sz="2000" dirty="0" err="1" smtClean="0">
                <a:cs typeface="Arial" pitchFamily="34" charset="0"/>
              </a:rPr>
              <a:t>than</a:t>
            </a:r>
            <a:r>
              <a:rPr lang="nl-NL" sz="2000" dirty="0" smtClean="0">
                <a:cs typeface="Arial" pitchFamily="34" charset="0"/>
              </a:rPr>
              <a:t> PCA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EnKF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history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matching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with</a:t>
            </a:r>
            <a:r>
              <a:rPr lang="nl-NL" sz="2000" dirty="0">
                <a:cs typeface="Arial" pitchFamily="34" charset="0"/>
              </a:rPr>
              <a:t> </a:t>
            </a:r>
            <a:r>
              <a:rPr lang="nl-NL" sz="2000" dirty="0" smtClean="0">
                <a:cs typeface="Arial" pitchFamily="34" charset="0"/>
              </a:rPr>
              <a:t>tensor </a:t>
            </a:r>
            <a:r>
              <a:rPr lang="nl-NL" sz="2000" dirty="0" err="1" smtClean="0">
                <a:cs typeface="Arial" pitchFamily="34" charset="0"/>
              </a:rPr>
              <a:t>representation</a:t>
            </a:r>
            <a:r>
              <a:rPr lang="nl-NL" sz="2000" dirty="0" smtClean="0">
                <a:cs typeface="Arial" pitchFamily="34" charset="0"/>
              </a:rPr>
              <a:t>: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800100" lvl="1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Channellized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structure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much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better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preserved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than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without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parameterization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or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with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PCA</a:t>
            </a:r>
          </a:p>
          <a:p>
            <a:pPr marL="800100" lvl="1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Improved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prediction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capabilities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of the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updated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models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:</a:t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Some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benefits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compared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to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PCA, but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not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yet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fully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convincing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lang="nl-NL" sz="2000" dirty="0" smtClean="0">
                <a:cs typeface="Arial" pitchFamily="34" charset="0"/>
              </a:rPr>
              <a:t>(Too </a:t>
            </a:r>
            <a:r>
              <a:rPr lang="nl-NL" sz="2000" dirty="0" err="1" smtClean="0">
                <a:cs typeface="Arial" pitchFamily="34" charset="0"/>
              </a:rPr>
              <a:t>optimistic</a:t>
            </a:r>
            <a:r>
              <a:rPr lang="nl-NL" sz="2000" dirty="0" smtClean="0">
                <a:cs typeface="Arial" pitchFamily="34" charset="0"/>
              </a:rPr>
              <a:t> </a:t>
            </a:r>
            <a:r>
              <a:rPr lang="nl-NL" sz="2000" dirty="0" err="1" smtClean="0">
                <a:cs typeface="Arial" pitchFamily="34" charset="0"/>
              </a:rPr>
              <a:t>conclusion</a:t>
            </a:r>
            <a:r>
              <a:rPr lang="nl-NL" sz="2000" dirty="0" smtClean="0">
                <a:cs typeface="Arial" pitchFamily="34" charset="0"/>
              </a:rPr>
              <a:t> in paper)</a:t>
            </a:r>
          </a:p>
          <a:p>
            <a:pPr marL="800100" lvl="1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000" dirty="0" smtClean="0">
                <a:cs typeface="Arial" pitchFamily="34" charset="0"/>
              </a:rPr>
              <a:t>More </a:t>
            </a:r>
            <a:r>
              <a:rPr lang="nl-NL" sz="2000" dirty="0" err="1" smtClean="0">
                <a:cs typeface="Arial" pitchFamily="34" charset="0"/>
              </a:rPr>
              <a:t>experiments</a:t>
            </a:r>
            <a:r>
              <a:rPr lang="nl-NL" sz="2000" dirty="0" smtClean="0">
                <a:cs typeface="Arial" pitchFamily="34" charset="0"/>
              </a:rPr>
              <a:t> </a:t>
            </a:r>
            <a:r>
              <a:rPr lang="nl-NL" sz="2000" dirty="0" err="1" smtClean="0">
                <a:cs typeface="Arial" pitchFamily="34" charset="0"/>
              </a:rPr>
              <a:t>needed</a:t>
            </a:r>
            <a:r>
              <a:rPr lang="nl-NL" sz="2000" dirty="0" smtClean="0">
                <a:cs typeface="Arial" pitchFamily="34" charset="0"/>
              </a:rPr>
              <a:t> 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800100" lvl="1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 txBox="1">
            <a:spLocks/>
          </p:cNvSpPr>
          <p:nvPr/>
        </p:nvSpPr>
        <p:spPr bwMode="auto">
          <a:xfrm>
            <a:off x="228600" y="1143000"/>
            <a:ext cx="8763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 b="1">
                <a:solidFill>
                  <a:srgbClr val="000000"/>
                </a:solidFill>
              </a:rPr>
              <a:t>Acknowledgements / Thank You / Questions</a:t>
            </a:r>
          </a:p>
        </p:txBody>
      </p:sp>
      <p:sp>
        <p:nvSpPr>
          <p:cNvPr id="8194" name="Title 8"/>
          <p:cNvSpPr txBox="1">
            <a:spLocks/>
          </p:cNvSpPr>
          <p:nvPr/>
        </p:nvSpPr>
        <p:spPr bwMode="auto">
          <a:xfrm>
            <a:off x="304800" y="1885950"/>
            <a:ext cx="861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The authors acknowledge financial support from the Recovery Factory program sponsored by Shell </a:t>
            </a:r>
            <a:r>
              <a:rPr lang="en-US" sz="2000" dirty="0" smtClean="0"/>
              <a:t>Global Solutions </a:t>
            </a:r>
            <a:r>
              <a:rPr lang="en-US" sz="2000" dirty="0"/>
              <a:t>International.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FFFFFF"/>
                </a:solidFill>
                <a:latin typeface="Calibri" pitchFamily="34" charset="0"/>
              </a:rPr>
              <a:t>Slide </a:t>
            </a:r>
            <a:fld id="{3893D7CB-EA8F-4C30-B287-E063F562310E}" type="slidenum">
              <a:rPr lang="en-US" sz="1200" b="1">
                <a:solidFill>
                  <a:srgbClr val="FFFFFF"/>
                </a:solidFill>
                <a:latin typeface="Calibri" pitchFamily="34" charset="0"/>
              </a:rPr>
              <a:pPr algn="r" eaLnBrk="1" hangingPunct="1"/>
              <a:t>23</a:t>
            </a:fld>
            <a:endParaRPr lang="en-US" sz="12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Earlier </a:t>
            </a:r>
            <a:r>
              <a:rPr lang="en-US" sz="2000" b="1" dirty="0" err="1" smtClean="0">
                <a:solidFill>
                  <a:srgbClr val="000000"/>
                </a:solidFill>
                <a:cs typeface="Arial" pitchFamily="34" charset="0"/>
              </a:rPr>
              <a:t>Reparameterization</a:t>
            </a: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 Studies (Incomplete List)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304800" y="1085850"/>
            <a:ext cx="8686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Zonation </a:t>
            </a:r>
            <a:r>
              <a:rPr lang="en-GB" dirty="0" smtClean="0">
                <a:cs typeface="Arial" pitchFamily="34" charset="0"/>
              </a:rPr>
              <a:t>(</a:t>
            </a:r>
            <a:r>
              <a:rPr lang="en-US" dirty="0">
                <a:cs typeface="Arial" pitchFamily="34" charset="0"/>
              </a:rPr>
              <a:t>Jacquard </a:t>
            </a:r>
            <a:r>
              <a:rPr lang="en-US" dirty="0" smtClean="0">
                <a:cs typeface="Arial" pitchFamily="34" charset="0"/>
              </a:rPr>
              <a:t>&amp; </a:t>
            </a:r>
            <a:r>
              <a:rPr lang="en-US" dirty="0">
                <a:cs typeface="Arial" pitchFamily="34" charset="0"/>
              </a:rPr>
              <a:t>Jain 1965; </a:t>
            </a:r>
            <a:r>
              <a:rPr lang="en-US" dirty="0" err="1">
                <a:cs typeface="Arial" pitchFamily="34" charset="0"/>
              </a:rPr>
              <a:t>Jahns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1966)</a:t>
            </a:r>
            <a:endParaRPr lang="en-GB" dirty="0" smtClean="0"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Pilot points</a:t>
            </a:r>
            <a:r>
              <a:rPr lang="en-GB" dirty="0" smtClean="0">
                <a:cs typeface="Arial" pitchFamily="34" charset="0"/>
              </a:rPr>
              <a:t> (de </a:t>
            </a:r>
            <a:r>
              <a:rPr lang="en-US" dirty="0" err="1" smtClean="0"/>
              <a:t>Marsily</a:t>
            </a:r>
            <a:r>
              <a:rPr lang="en-US" dirty="0" smtClean="0"/>
              <a:t> </a:t>
            </a:r>
            <a:r>
              <a:rPr lang="en-US" dirty="0"/>
              <a:t>et al. </a:t>
            </a:r>
            <a:r>
              <a:rPr lang="en-US" dirty="0" smtClean="0"/>
              <a:t>1984; Bissell et al. 1997)</a:t>
            </a:r>
            <a:endParaRPr lang="en-GB" dirty="0" smtClean="0"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Principal Component Analysis (PCA)</a:t>
            </a:r>
            <a:r>
              <a:rPr lang="en-GB" dirty="0" smtClean="0">
                <a:cs typeface="Arial" pitchFamily="34" charset="0"/>
              </a:rPr>
              <a:t> (</a:t>
            </a:r>
            <a:r>
              <a:rPr lang="en-US" dirty="0" err="1"/>
              <a:t>Gavalas</a:t>
            </a:r>
            <a:r>
              <a:rPr lang="en-US" dirty="0"/>
              <a:t> et al. </a:t>
            </a:r>
            <a:r>
              <a:rPr lang="en-US" dirty="0" smtClean="0"/>
              <a:t>1976, </a:t>
            </a:r>
            <a:r>
              <a:rPr lang="en-GB" dirty="0" smtClean="0">
                <a:cs typeface="Arial" pitchFamily="34" charset="0"/>
              </a:rPr>
              <a:t>Oliver 1996; Reynolds et al. 1996; Tavakoli et al. 2010)</a:t>
            </a: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Kernel PCA </a:t>
            </a:r>
            <a:r>
              <a:rPr lang="en-GB" dirty="0" smtClean="0">
                <a:cs typeface="Arial" pitchFamily="34" charset="0"/>
              </a:rPr>
              <a:t>(Sarma et al. 2008; Ma &amp; </a:t>
            </a:r>
            <a:r>
              <a:rPr lang="en-GB" dirty="0" err="1" smtClean="0">
                <a:cs typeface="Arial" pitchFamily="34" charset="0"/>
              </a:rPr>
              <a:t>Zabaras</a:t>
            </a:r>
            <a:r>
              <a:rPr lang="en-GB" dirty="0" smtClean="0">
                <a:cs typeface="Arial" pitchFamily="34" charset="0"/>
              </a:rPr>
              <a:t>, 2011)</a:t>
            </a: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Optimization-based PCA</a:t>
            </a:r>
            <a:r>
              <a:rPr lang="en-GB" dirty="0" smtClean="0">
                <a:cs typeface="Arial" pitchFamily="34" charset="0"/>
              </a:rPr>
              <a:t> (Vo &amp; Durlofsky, 2014, 2015)</a:t>
            </a: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Level sets </a:t>
            </a:r>
            <a:r>
              <a:rPr lang="en-GB" dirty="0" smtClean="0">
                <a:cs typeface="Arial" pitchFamily="34" charset="0"/>
              </a:rPr>
              <a:t>(Dorn &amp; Villegas, 2008)</a:t>
            </a: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Wavelets</a:t>
            </a:r>
            <a:r>
              <a:rPr lang="en-GB" dirty="0" smtClean="0">
                <a:cs typeface="Arial" pitchFamily="34" charset="0"/>
              </a:rPr>
              <a:t> (Lu &amp; Horne</a:t>
            </a:r>
            <a:r>
              <a:rPr lang="en-GB" dirty="0">
                <a:cs typeface="Arial" pitchFamily="34" charset="0"/>
              </a:rPr>
              <a:t>, </a:t>
            </a:r>
            <a:r>
              <a:rPr lang="en-GB" dirty="0" smtClean="0">
                <a:cs typeface="Arial" pitchFamily="34" charset="0"/>
              </a:rPr>
              <a:t>2000; </a:t>
            </a:r>
            <a:r>
              <a:rPr lang="en-GB" dirty="0" err="1">
                <a:cs typeface="Arial" pitchFamily="34" charset="0"/>
              </a:rPr>
              <a:t>Sahni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 smtClean="0">
                <a:cs typeface="Arial" pitchFamily="34" charset="0"/>
              </a:rPr>
              <a:t>&amp; </a:t>
            </a:r>
            <a:r>
              <a:rPr lang="en-GB" dirty="0">
                <a:cs typeface="Arial" pitchFamily="34" charset="0"/>
              </a:rPr>
              <a:t>Horne, 2005; </a:t>
            </a:r>
            <a:r>
              <a:rPr lang="en-GB" dirty="0" err="1" smtClean="0">
                <a:cs typeface="Arial" pitchFamily="34" charset="0"/>
              </a:rPr>
              <a:t>Awotunde</a:t>
            </a:r>
            <a:r>
              <a:rPr lang="en-GB" dirty="0" smtClean="0">
                <a:cs typeface="Arial" pitchFamily="34" charset="0"/>
              </a:rPr>
              <a:t> &amp; Horne, 2013)</a:t>
            </a: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Discrete Cosine Transform (DCT)</a:t>
            </a:r>
            <a:r>
              <a:rPr lang="en-GB" dirty="0" smtClean="0">
                <a:cs typeface="Arial" pitchFamily="34" charset="0"/>
              </a:rPr>
              <a:t> (Jafarpour et al. 2009, 2010; Zhao et al. 2016)</a:t>
            </a: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  <a:cs typeface="Arial" pitchFamily="34" charset="0"/>
              </a:rPr>
              <a:t>Tensor decompositions</a:t>
            </a:r>
            <a:r>
              <a:rPr lang="en-GB" dirty="0" smtClean="0">
                <a:cs typeface="Arial" pitchFamily="34" charset="0"/>
              </a:rPr>
              <a:t> (</a:t>
            </a:r>
            <a:r>
              <a:rPr lang="en-GB" dirty="0" err="1" smtClean="0">
                <a:cs typeface="Arial" pitchFamily="34" charset="0"/>
              </a:rPr>
              <a:t>Afra</a:t>
            </a:r>
            <a:r>
              <a:rPr lang="en-GB" dirty="0" smtClean="0">
                <a:cs typeface="Arial" pitchFamily="34" charset="0"/>
              </a:rPr>
              <a:t> &amp; </a:t>
            </a:r>
            <a:r>
              <a:rPr lang="en-GB" dirty="0" err="1" smtClean="0">
                <a:cs typeface="Arial" pitchFamily="34" charset="0"/>
              </a:rPr>
              <a:t>Gildin</a:t>
            </a:r>
            <a:r>
              <a:rPr lang="en-GB" dirty="0" smtClean="0">
                <a:cs typeface="Arial" pitchFamily="34" charset="0"/>
              </a:rPr>
              <a:t>, 2013, 2014, 2016; </a:t>
            </a:r>
            <a:r>
              <a:rPr lang="en-GB" dirty="0" err="1" smtClean="0">
                <a:cs typeface="Arial" pitchFamily="34" charset="0"/>
              </a:rPr>
              <a:t>Afra</a:t>
            </a:r>
            <a:r>
              <a:rPr lang="en-GB" dirty="0" smtClean="0">
                <a:cs typeface="Arial" pitchFamily="34" charset="0"/>
              </a:rPr>
              <a:t> et al. 2014) </a:t>
            </a:r>
          </a:p>
          <a:p>
            <a:pPr marL="342900" lvl="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3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en-US" sz="2000" b="1" dirty="0" smtClean="0"/>
              <a:t>Tensor Representation of </a:t>
            </a:r>
            <a:r>
              <a:rPr lang="en-US" sz="2000" b="1" dirty="0" err="1" smtClean="0"/>
              <a:t>Gridblock</a:t>
            </a:r>
            <a:r>
              <a:rPr lang="en-US" sz="2000" b="1" dirty="0" smtClean="0"/>
              <a:t> Properties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4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7750"/>
            <a:ext cx="4572000" cy="344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364813"/>
            <a:ext cx="4648200" cy="313932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Classical representation: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Gridblock</a:t>
            </a:r>
            <a:r>
              <a:rPr lang="en-US" dirty="0" smtClean="0">
                <a:solidFill>
                  <a:schemeClr val="tx1"/>
                </a:solidFill>
              </a:rPr>
              <a:t> parameters vectorized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Vectors combined in a matrix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Spatial structure is destroyed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Tensor representation: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Reservoir realizations are stacked</a:t>
            </a:r>
            <a:br>
              <a:rPr lang="en-US" dirty="0" smtClean="0"/>
            </a:br>
            <a:r>
              <a:rPr lang="en-US" dirty="0" smtClean="0"/>
              <a:t>in a separate dimension, without vectorizing the </a:t>
            </a:r>
            <a:r>
              <a:rPr lang="en-US" dirty="0" err="1" smtClean="0"/>
              <a:t>gridblock</a:t>
            </a:r>
            <a:r>
              <a:rPr lang="en-US" dirty="0" smtClean="0"/>
              <a:t>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Cartesian grids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Tensor Decompositions</a:t>
            </a:r>
            <a:endParaRPr lang="nl-NL" sz="2000" b="1" dirty="0"/>
          </a:p>
        </p:txBody>
      </p:sp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0858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5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7" descr="3D_decom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04950"/>
            <a:ext cx="8640000" cy="15787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785484"/>
            <a:ext cx="5400000" cy="76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2618" y="1053138"/>
            <a:ext cx="861278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nl-NL" sz="2000" dirty="0" err="1" smtClean="0">
                <a:solidFill>
                  <a:schemeClr val="tx1"/>
                </a:solidFill>
              </a:rPr>
              <a:t>Linear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</a:rPr>
              <a:t>combination</a:t>
            </a:r>
            <a:r>
              <a:rPr lang="nl-NL" sz="2000" dirty="0" smtClean="0">
                <a:solidFill>
                  <a:schemeClr val="tx1"/>
                </a:solidFill>
              </a:rPr>
              <a:t> of rank-1 </a:t>
            </a:r>
            <a:r>
              <a:rPr lang="nl-NL" sz="2000" dirty="0" err="1" smtClean="0">
                <a:solidFill>
                  <a:schemeClr val="tx1"/>
                </a:solidFill>
              </a:rPr>
              <a:t>tensors</a:t>
            </a:r>
            <a:r>
              <a:rPr lang="nl-NL" sz="2000" dirty="0" smtClean="0">
                <a:solidFill>
                  <a:schemeClr val="tx1"/>
                </a:solidFill>
              </a:rPr>
              <a:t>. </a:t>
            </a:r>
            <a:r>
              <a:rPr lang="nl-NL" sz="2000" dirty="0" err="1" smtClean="0">
                <a:solidFill>
                  <a:schemeClr val="tx1"/>
                </a:solidFill>
              </a:rPr>
              <a:t>Multilinear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</a:rPr>
              <a:t>generalization</a:t>
            </a:r>
            <a:r>
              <a:rPr lang="nl-NL" sz="2000" dirty="0" smtClean="0">
                <a:solidFill>
                  <a:schemeClr val="tx1"/>
                </a:solidFill>
              </a:rPr>
              <a:t> of the SVD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618" y="3333750"/>
            <a:ext cx="861278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nl-NL" sz="2000" dirty="0" smtClean="0"/>
              <a:t>Tucker </a:t>
            </a:r>
            <a:r>
              <a:rPr lang="nl-NL" sz="2000" dirty="0" err="1" smtClean="0"/>
              <a:t>decomposition</a:t>
            </a:r>
            <a:r>
              <a:rPr lang="nl-NL" sz="2000" dirty="0" smtClean="0"/>
              <a:t>:</a:t>
            </a:r>
            <a:endParaRPr lang="nl-NL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Tensor </a:t>
            </a:r>
            <a:r>
              <a:rPr lang="en-US" sz="2000" b="1" dirty="0" err="1" smtClean="0"/>
              <a:t>Decompositons</a:t>
            </a:r>
            <a:r>
              <a:rPr lang="en-US" sz="2000" b="1" dirty="0" smtClean="0"/>
              <a:t> – Matrix Example</a:t>
            </a:r>
            <a:endParaRPr lang="en-US" sz="2000" b="1" dirty="0"/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6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618" y="1047750"/>
            <a:ext cx="861278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sz="2000" dirty="0" smtClean="0"/>
              <a:t>Example: Tucker decomposition of a 3 x 2  matrix via SVD: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10302"/>
              </p:ext>
            </p:extLst>
          </p:nvPr>
        </p:nvGraphicFramePr>
        <p:xfrm>
          <a:off x="1282700" y="1428750"/>
          <a:ext cx="62738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3" imgW="3136680" imgH="1358640" progId="Equation.DSMT4">
                  <p:embed/>
                </p:oleObj>
              </mc:Choice>
              <mc:Fallback>
                <p:oleObj name="Equation" r:id="rId3" imgW="3136680" imgH="1358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1428750"/>
                        <a:ext cx="6273800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171950"/>
            <a:ext cx="861278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sz="2000" dirty="0" smtClean="0"/>
              <a:t>Multilinear mapping                                (Here                    ; not always so)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094751"/>
              </p:ext>
            </p:extLst>
          </p:nvPr>
        </p:nvGraphicFramePr>
        <p:xfrm>
          <a:off x="2756991" y="4204494"/>
          <a:ext cx="185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5" imgW="927000" imgH="215640" progId="Equation.DSMT4">
                  <p:embed/>
                </p:oleObj>
              </mc:Choice>
              <mc:Fallback>
                <p:oleObj name="Equation" r:id="rId5" imgW="92700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991" y="4204494"/>
                        <a:ext cx="1854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654903"/>
              </p:ext>
            </p:extLst>
          </p:nvPr>
        </p:nvGraphicFramePr>
        <p:xfrm>
          <a:off x="5507832" y="4212430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7" imgW="685800" imgH="190440" progId="Equation.DSMT4">
                  <p:embed/>
                </p:oleObj>
              </mc:Choice>
              <mc:Fallback>
                <p:oleObj name="Equation" r:id="rId7" imgW="68580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832" y="4212430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23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Tensor </a:t>
            </a:r>
            <a:r>
              <a:rPr lang="en-US" sz="2000" b="1" dirty="0" err="1" smtClean="0"/>
              <a:t>Decompositons</a:t>
            </a:r>
            <a:r>
              <a:rPr lang="en-US" sz="2000" b="1" dirty="0" smtClean="0"/>
              <a:t> – Low Rank Approximations</a:t>
            </a:r>
            <a:endParaRPr lang="en-US" sz="2000" b="1" dirty="0"/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7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618" y="1047750"/>
            <a:ext cx="861278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Low-rank approximation of a matrix using a truncated SVD: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333750"/>
            <a:ext cx="861278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sz="2000" dirty="0" smtClean="0"/>
              <a:t>where                             is the </a:t>
            </a:r>
            <a:r>
              <a:rPr lang="en-US" sz="2000" dirty="0" err="1" smtClean="0"/>
              <a:t>Frobenius</a:t>
            </a:r>
            <a:r>
              <a:rPr lang="en-US" sz="2000" dirty="0" smtClean="0"/>
              <a:t> norm of matrix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890824"/>
              </p:ext>
            </p:extLst>
          </p:nvPr>
        </p:nvGraphicFramePr>
        <p:xfrm>
          <a:off x="1645444" y="310515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927000" imgH="419040" progId="Equation.DSMT4">
                  <p:embed/>
                </p:oleObj>
              </mc:Choice>
              <mc:Fallback>
                <p:oleObj name="Equation" r:id="rId3" imgW="927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444" y="3105150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791680"/>
              </p:ext>
            </p:extLst>
          </p:nvPr>
        </p:nvGraphicFramePr>
        <p:xfrm>
          <a:off x="2095500" y="1514475"/>
          <a:ext cx="4699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5" imgW="2349360" imgH="749160" progId="Equation.DSMT4">
                  <p:embed/>
                </p:oleObj>
              </mc:Choice>
              <mc:Fallback>
                <p:oleObj name="Equation" r:id="rId5" imgW="2349360" imgH="749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514475"/>
                        <a:ext cx="46990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50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381000" y="5143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Tensor </a:t>
            </a:r>
            <a:r>
              <a:rPr lang="en-US" sz="2000" b="1" dirty="0" err="1" smtClean="0"/>
              <a:t>Decompositons</a:t>
            </a:r>
            <a:r>
              <a:rPr lang="en-US" sz="2000" b="1" dirty="0" smtClean="0"/>
              <a:t> – Low Rank Approximations</a:t>
            </a:r>
            <a:endParaRPr lang="en-US" sz="2000" b="1" dirty="0"/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793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8</a:t>
            </a:fld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618" y="1047750"/>
            <a:ext cx="8612782" cy="38100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Many “optimal” tensor decompositions and low-rank approximations.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We use the High-Order SVD (HOSVD) decomposition </a:t>
            </a:r>
            <a:br>
              <a:rPr lang="en-GB" sz="2000" dirty="0" smtClean="0"/>
            </a:br>
            <a:r>
              <a:rPr lang="en-GB" sz="2000" dirty="0" smtClean="0"/>
              <a:t>(De </a:t>
            </a:r>
            <a:r>
              <a:rPr lang="en-GB" sz="2000" dirty="0" err="1" smtClean="0"/>
              <a:t>Lathauwer</a:t>
            </a:r>
            <a:r>
              <a:rPr lang="en-GB" sz="2000" dirty="0" smtClean="0"/>
              <a:t> et al. 2000):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Note: Results in a full core tensor; not diagonal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287" y="3562350"/>
            <a:ext cx="861278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sz="2000" dirty="0" smtClean="0"/>
              <a:t>subject to the constraint that</a:t>
            </a:r>
          </a:p>
          <a:p>
            <a:r>
              <a:rPr lang="en-US" sz="2000" dirty="0" smtClean="0"/>
              <a:t>are orthonormal 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662418"/>
              </p:ext>
            </p:extLst>
          </p:nvPr>
        </p:nvGraphicFramePr>
        <p:xfrm>
          <a:off x="1943100" y="2041525"/>
          <a:ext cx="50038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2501640" imgH="774360" progId="Equation.DSMT4">
                  <p:embed/>
                </p:oleObj>
              </mc:Choice>
              <mc:Fallback>
                <p:oleObj name="Equation" r:id="rId3" imgW="250164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041525"/>
                        <a:ext cx="50038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366332"/>
              </p:ext>
            </p:extLst>
          </p:nvPr>
        </p:nvGraphicFramePr>
        <p:xfrm>
          <a:off x="4191000" y="3505200"/>
          <a:ext cx="401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5" imgW="2006280" imgH="228600" progId="Equation.DSMT4">
                  <p:embed/>
                </p:oleObj>
              </mc:Choice>
              <mc:Fallback>
                <p:oleObj name="Equation" r:id="rId5" imgW="20062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05200"/>
                        <a:ext cx="401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04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8"/>
          <p:cNvSpPr txBox="1">
            <a:spLocks/>
          </p:cNvSpPr>
          <p:nvPr/>
        </p:nvSpPr>
        <p:spPr bwMode="auto">
          <a:xfrm>
            <a:off x="533400" y="1217505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01000" y="13959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Slide </a:t>
            </a:r>
            <a:fld id="{EDF7FAC8-6B0C-428C-83F9-381248C55743}" type="slidenum">
              <a:rPr lang="en-US" sz="1200" b="1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9</a:t>
            </a:fld>
            <a:endParaRPr lang="en-US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738" y="1053138"/>
            <a:ext cx="8612782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nl-NL" sz="2000" dirty="0" err="1" smtClean="0">
                <a:solidFill>
                  <a:schemeClr val="tx1"/>
                </a:solidFill>
              </a:rPr>
              <a:t>Example</a:t>
            </a:r>
            <a:r>
              <a:rPr lang="nl-NL" sz="2000" dirty="0" smtClean="0">
                <a:solidFill>
                  <a:schemeClr val="tx1"/>
                </a:solidFill>
              </a:rPr>
              <a:t>: 60 x 60 x 7 = 25200 </a:t>
            </a:r>
            <a:r>
              <a:rPr lang="nl-NL" sz="2000" dirty="0" err="1" smtClean="0">
                <a:solidFill>
                  <a:schemeClr val="tx1"/>
                </a:solidFill>
              </a:rPr>
              <a:t>gridblocks</a:t>
            </a:r>
            <a:r>
              <a:rPr lang="nl-NL" sz="2000" dirty="0" smtClean="0">
                <a:solidFill>
                  <a:schemeClr val="tx1"/>
                </a:solidFill>
              </a:rPr>
              <a:t>; </a:t>
            </a:r>
            <a:r>
              <a:rPr lang="nl-NL" sz="2000" dirty="0" smtClean="0"/>
              <a:t>100 </a:t>
            </a:r>
            <a:r>
              <a:rPr lang="nl-NL" sz="2000" dirty="0" err="1" smtClean="0"/>
              <a:t>realizations</a:t>
            </a:r>
            <a:r>
              <a:rPr lang="nl-NL" sz="2000" dirty="0" smtClean="0"/>
              <a:t> of </a:t>
            </a:r>
            <a:r>
              <a:rPr lang="nl-NL" sz="2000" dirty="0" err="1" smtClean="0"/>
              <a:t>permeability</a:t>
            </a:r>
            <a:endParaRPr lang="nl-NL" sz="20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528" y="4324350"/>
            <a:ext cx="8310991" cy="4572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dirty="0" smtClean="0"/>
              <a:t>       20.16 MB                          </a:t>
            </a:r>
            <a:r>
              <a:rPr lang="en-US" dirty="0" smtClean="0">
                <a:solidFill>
                  <a:schemeClr val="accent2"/>
                </a:solidFill>
              </a:rPr>
              <a:t>12.17 </a:t>
            </a:r>
            <a:r>
              <a:rPr lang="en-US" dirty="0">
                <a:solidFill>
                  <a:schemeClr val="accent2"/>
                </a:solidFill>
              </a:rPr>
              <a:t>MB (60.3</a:t>
            </a:r>
            <a:r>
              <a:rPr lang="en-US" dirty="0" smtClean="0">
                <a:solidFill>
                  <a:schemeClr val="accent2"/>
                </a:solidFill>
              </a:rPr>
              <a:t>%)                     </a:t>
            </a:r>
            <a:r>
              <a:rPr lang="en-US" dirty="0" smtClean="0"/>
              <a:t>0.53 </a:t>
            </a:r>
            <a:r>
              <a:rPr lang="en-US" dirty="0"/>
              <a:t>MB </a:t>
            </a:r>
            <a:r>
              <a:rPr lang="en-US" dirty="0" smtClean="0"/>
              <a:t>(2.6%)										</a:t>
            </a:r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312738" y="514350"/>
            <a:ext cx="8602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Low-Rank Approximation: SVD (Rank 30) and Tensor Decomposition</a:t>
            </a:r>
            <a:endParaRPr lang="nl-NL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12738" y="4244865"/>
            <a:ext cx="8678862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21175" r="9365" b="31383"/>
          <a:stretch/>
        </p:blipFill>
        <p:spPr bwMode="auto">
          <a:xfrm>
            <a:off x="455296" y="1476374"/>
            <a:ext cx="8412480" cy="284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2CMTC_Blank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736</Words>
  <Application>Microsoft Office PowerPoint</Application>
  <PresentationFormat>On-screen Show (16:9)</PresentationFormat>
  <Paragraphs>150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12CMTC_BlankTitle</vt:lpstr>
      <vt:lpstr>Blank_Body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Tamela</dc:creator>
  <cp:lastModifiedBy>Jan Dirk Jansen</cp:lastModifiedBy>
  <cp:revision>214</cp:revision>
  <dcterms:created xsi:type="dcterms:W3CDTF">2010-12-30T17:22:33Z</dcterms:created>
  <dcterms:modified xsi:type="dcterms:W3CDTF">2017-02-27T21:25:36Z</dcterms:modified>
</cp:coreProperties>
</file>